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51130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" panose="020B0604020202020204" charset="0"/>
      <p:regular r:id="rId10"/>
    </p:embeddedFont>
    <p:embeddedFont>
      <p:font typeface="Canva Sans Bold" panose="020B0604020202020204" charset="0"/>
      <p:regular r:id="rId11"/>
      <p:bold r:id="rId12"/>
    </p:embeddedFont>
    <p:embeddedFont>
      <p:font typeface="Canva Sans Bold Italics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7" autoAdjust="0"/>
  </p:normalViewPr>
  <p:slideViewPr>
    <p:cSldViewPr>
      <p:cViewPr>
        <p:scale>
          <a:sx n="75" d="100"/>
          <a:sy n="75" d="100"/>
        </p:scale>
        <p:origin x="30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rsh28496@uga.edu" TargetMode="External"/><Relationship Id="rId18" Type="http://schemas.openxmlformats.org/officeDocument/2006/relationships/hyperlink" Target="https://www.jpl.nasa.gov/edu/pdfs/scaless_reference.pdf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s://science.nasa.gov/solar-system/resources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www.nasa.gov/wp-content/uploads/2015/01/yoss_act1.pdf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Nandanaw@uga.edu" TargetMode="External"/><Relationship Id="rId20" Type="http://schemas.openxmlformats.org/officeDocument/2006/relationships/hyperlink" Target="https://svs.gsfc.nasa.gov/4851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mailto:Song@uga.edu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www.jpl.nasa.gov/edu/learn/video/solar-system-size-and-distance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mailto:ealiya2018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981" y="-53057"/>
            <a:ext cx="14928322" cy="1898556"/>
            <a:chOff x="0" y="-47625"/>
            <a:chExt cx="3782810" cy="481091"/>
          </a:xfrm>
        </p:grpSpPr>
        <p:sp>
          <p:nvSpPr>
            <p:cNvPr id="3" name="Freeform 3"/>
            <p:cNvSpPr/>
            <p:nvPr/>
          </p:nvSpPr>
          <p:spPr>
            <a:xfrm>
              <a:off x="0" y="-14417"/>
              <a:ext cx="3782810" cy="447883"/>
            </a:xfrm>
            <a:custGeom>
              <a:avLst/>
              <a:gdLst/>
              <a:ahLst/>
              <a:cxnLst/>
              <a:rect l="l" t="t" r="r" b="b"/>
              <a:pathLst>
                <a:path w="3782810" h="433466">
                  <a:moveTo>
                    <a:pt x="5186" y="0"/>
                  </a:moveTo>
                  <a:lnTo>
                    <a:pt x="3777624" y="0"/>
                  </a:lnTo>
                  <a:cubicBezTo>
                    <a:pt x="3778999" y="0"/>
                    <a:pt x="3780318" y="546"/>
                    <a:pt x="3781291" y="1519"/>
                  </a:cubicBezTo>
                  <a:cubicBezTo>
                    <a:pt x="3782263" y="2492"/>
                    <a:pt x="3782810" y="3811"/>
                    <a:pt x="3782810" y="5186"/>
                  </a:cubicBezTo>
                  <a:lnTo>
                    <a:pt x="3782810" y="428280"/>
                  </a:lnTo>
                  <a:cubicBezTo>
                    <a:pt x="3782810" y="429655"/>
                    <a:pt x="3782263" y="430974"/>
                    <a:pt x="3781291" y="431947"/>
                  </a:cubicBezTo>
                  <a:cubicBezTo>
                    <a:pt x="3780318" y="432919"/>
                    <a:pt x="3778999" y="433466"/>
                    <a:pt x="3777624" y="433466"/>
                  </a:cubicBezTo>
                  <a:lnTo>
                    <a:pt x="5186" y="433466"/>
                  </a:lnTo>
                  <a:cubicBezTo>
                    <a:pt x="3811" y="433466"/>
                    <a:pt x="2492" y="432919"/>
                    <a:pt x="1519" y="431947"/>
                  </a:cubicBezTo>
                  <a:cubicBezTo>
                    <a:pt x="546" y="430974"/>
                    <a:pt x="0" y="429655"/>
                    <a:pt x="0" y="428280"/>
                  </a:cubicBezTo>
                  <a:lnTo>
                    <a:pt x="0" y="5186"/>
                  </a:lnTo>
                  <a:cubicBezTo>
                    <a:pt x="0" y="3811"/>
                    <a:pt x="546" y="2492"/>
                    <a:pt x="1519" y="1519"/>
                  </a:cubicBezTo>
                  <a:cubicBezTo>
                    <a:pt x="2492" y="546"/>
                    <a:pt x="3811" y="0"/>
                    <a:pt x="5186" y="0"/>
                  </a:cubicBezTo>
                  <a:close/>
                </a:path>
              </a:pathLst>
            </a:custGeom>
            <a:solidFill>
              <a:srgbClr val="E8E8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82810" cy="481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481629" y="1095151"/>
            <a:ext cx="2400340" cy="576082"/>
          </a:xfrm>
          <a:custGeom>
            <a:avLst/>
            <a:gdLst/>
            <a:ahLst/>
            <a:cxnLst/>
            <a:rect l="l" t="t" r="r" b="b"/>
            <a:pathLst>
              <a:path w="2400340" h="576082">
                <a:moveTo>
                  <a:pt x="0" y="0"/>
                </a:moveTo>
                <a:lnTo>
                  <a:pt x="2400340" y="0"/>
                </a:lnTo>
                <a:lnTo>
                  <a:pt x="2400340" y="576081"/>
                </a:lnTo>
                <a:lnTo>
                  <a:pt x="0" y="576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455656" y="144666"/>
            <a:ext cx="2400340" cy="1039172"/>
          </a:xfrm>
          <a:custGeom>
            <a:avLst/>
            <a:gdLst/>
            <a:ahLst/>
            <a:cxnLst/>
            <a:rect l="l" t="t" r="r" b="b"/>
            <a:pathLst>
              <a:path w="2047924" h="830895">
                <a:moveTo>
                  <a:pt x="0" y="0"/>
                </a:moveTo>
                <a:lnTo>
                  <a:pt x="2047924" y="0"/>
                </a:lnTo>
                <a:lnTo>
                  <a:pt x="2047924" y="830895"/>
                </a:lnTo>
                <a:lnTo>
                  <a:pt x="0" y="8308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7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551329" y="2960315"/>
            <a:ext cx="17341" cy="2636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5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88981" y="1772484"/>
            <a:ext cx="3456018" cy="3908054"/>
            <a:chOff x="0" y="-47625"/>
            <a:chExt cx="1128941" cy="12766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941" cy="1172937"/>
            </a:xfrm>
            <a:custGeom>
              <a:avLst/>
              <a:gdLst/>
              <a:ahLst/>
              <a:cxnLst/>
              <a:rect l="l" t="t" r="r" b="b"/>
              <a:pathLst>
                <a:path w="1128941" h="1228978">
                  <a:moveTo>
                    <a:pt x="33602" y="0"/>
                  </a:moveTo>
                  <a:lnTo>
                    <a:pt x="1095339" y="0"/>
                  </a:lnTo>
                  <a:cubicBezTo>
                    <a:pt x="1113897" y="0"/>
                    <a:pt x="1128941" y="15044"/>
                    <a:pt x="1128941" y="33602"/>
                  </a:cubicBezTo>
                  <a:lnTo>
                    <a:pt x="1128941" y="1195376"/>
                  </a:lnTo>
                  <a:cubicBezTo>
                    <a:pt x="1128941" y="1204287"/>
                    <a:pt x="1125400" y="1212834"/>
                    <a:pt x="1119099" y="1219136"/>
                  </a:cubicBezTo>
                  <a:cubicBezTo>
                    <a:pt x="1112797" y="1225437"/>
                    <a:pt x="1104251" y="1228978"/>
                    <a:pt x="1095339" y="1228978"/>
                  </a:cubicBezTo>
                  <a:lnTo>
                    <a:pt x="33602" y="1228978"/>
                  </a:lnTo>
                  <a:cubicBezTo>
                    <a:pt x="24690" y="1228978"/>
                    <a:pt x="16143" y="1225437"/>
                    <a:pt x="9842" y="1219136"/>
                  </a:cubicBezTo>
                  <a:cubicBezTo>
                    <a:pt x="3540" y="1212834"/>
                    <a:pt x="0" y="1204287"/>
                    <a:pt x="0" y="1195376"/>
                  </a:cubicBezTo>
                  <a:lnTo>
                    <a:pt x="0" y="33602"/>
                  </a:lnTo>
                  <a:cubicBezTo>
                    <a:pt x="0" y="24690"/>
                    <a:pt x="3540" y="16143"/>
                    <a:pt x="9842" y="9842"/>
                  </a:cubicBezTo>
                  <a:cubicBezTo>
                    <a:pt x="16143" y="3540"/>
                    <a:pt x="24690" y="0"/>
                    <a:pt x="33602" y="0"/>
                  </a:cubicBezTo>
                  <a:close/>
                </a:path>
              </a:pathLst>
            </a:custGeom>
            <a:solidFill>
              <a:srgbClr val="E8E8E8"/>
            </a:solidFill>
            <a:ln w="28575" cap="sq">
              <a:solidFill>
                <a:srgbClr val="B5AEA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128941" cy="1276603"/>
            </a:xfrm>
            <a:prstGeom prst="rect">
              <a:avLst/>
            </a:prstGeom>
          </p:spPr>
          <p:txBody>
            <a:bodyPr lIns="47984" tIns="47984" rIns="47984" bIns="47984" rtlCol="0" anchor="ctr"/>
            <a:lstStyle/>
            <a:p>
              <a:pPr algn="ctr">
                <a:lnSpc>
                  <a:spcPts val="33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981" y="5550437"/>
            <a:ext cx="3484593" cy="2082263"/>
            <a:chOff x="0" y="-47625"/>
            <a:chExt cx="1138275" cy="6801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8275" cy="632566"/>
            </a:xfrm>
            <a:custGeom>
              <a:avLst/>
              <a:gdLst/>
              <a:ahLst/>
              <a:cxnLst/>
              <a:rect l="l" t="t" r="r" b="b"/>
              <a:pathLst>
                <a:path w="1138275" h="632566">
                  <a:moveTo>
                    <a:pt x="33326" y="0"/>
                  </a:moveTo>
                  <a:lnTo>
                    <a:pt x="1104949" y="0"/>
                  </a:lnTo>
                  <a:cubicBezTo>
                    <a:pt x="1123354" y="0"/>
                    <a:pt x="1138275" y="14921"/>
                    <a:pt x="1138275" y="33326"/>
                  </a:cubicBezTo>
                  <a:lnTo>
                    <a:pt x="1138275" y="599240"/>
                  </a:lnTo>
                  <a:cubicBezTo>
                    <a:pt x="1138275" y="617645"/>
                    <a:pt x="1123354" y="632566"/>
                    <a:pt x="1104949" y="632566"/>
                  </a:cubicBezTo>
                  <a:lnTo>
                    <a:pt x="33326" y="632566"/>
                  </a:lnTo>
                  <a:cubicBezTo>
                    <a:pt x="14921" y="632566"/>
                    <a:pt x="0" y="617645"/>
                    <a:pt x="0" y="599240"/>
                  </a:cubicBezTo>
                  <a:lnTo>
                    <a:pt x="0" y="33326"/>
                  </a:lnTo>
                  <a:cubicBezTo>
                    <a:pt x="0" y="14921"/>
                    <a:pt x="14921" y="0"/>
                    <a:pt x="33326" y="0"/>
                  </a:cubicBezTo>
                  <a:close/>
                </a:path>
              </a:pathLst>
            </a:custGeom>
            <a:solidFill>
              <a:srgbClr val="E8E8E8"/>
            </a:solidFill>
            <a:ln w="28575" cap="sq">
              <a:solidFill>
                <a:srgbClr val="B5AEA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138275" cy="680191"/>
            </a:xfrm>
            <a:prstGeom prst="rect">
              <a:avLst/>
            </a:prstGeom>
          </p:spPr>
          <p:txBody>
            <a:bodyPr lIns="47984" tIns="47984" rIns="47984" bIns="47984" rtlCol="0" anchor="ctr"/>
            <a:lstStyle/>
            <a:p>
              <a:pPr algn="ctr">
                <a:lnSpc>
                  <a:spcPts val="33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68875" y="3917367"/>
            <a:ext cx="4413094" cy="3116554"/>
            <a:chOff x="0" y="0"/>
            <a:chExt cx="1441579" cy="10180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41579" cy="1018051"/>
            </a:xfrm>
            <a:custGeom>
              <a:avLst/>
              <a:gdLst/>
              <a:ahLst/>
              <a:cxnLst/>
              <a:rect l="l" t="t" r="r" b="b"/>
              <a:pathLst>
                <a:path w="1441579" h="1018051">
                  <a:moveTo>
                    <a:pt x="26315" y="0"/>
                  </a:moveTo>
                  <a:lnTo>
                    <a:pt x="1415264" y="0"/>
                  </a:lnTo>
                  <a:cubicBezTo>
                    <a:pt x="1422243" y="0"/>
                    <a:pt x="1428936" y="2772"/>
                    <a:pt x="1433871" y="7707"/>
                  </a:cubicBezTo>
                  <a:cubicBezTo>
                    <a:pt x="1438806" y="12642"/>
                    <a:pt x="1441579" y="19336"/>
                    <a:pt x="1441579" y="26315"/>
                  </a:cubicBezTo>
                  <a:lnTo>
                    <a:pt x="1441579" y="991737"/>
                  </a:lnTo>
                  <a:cubicBezTo>
                    <a:pt x="1441579" y="998716"/>
                    <a:pt x="1438806" y="1005409"/>
                    <a:pt x="1433871" y="1010344"/>
                  </a:cubicBezTo>
                  <a:cubicBezTo>
                    <a:pt x="1428936" y="1015279"/>
                    <a:pt x="1422243" y="1018051"/>
                    <a:pt x="1415264" y="1018051"/>
                  </a:cubicBezTo>
                  <a:lnTo>
                    <a:pt x="26315" y="1018051"/>
                  </a:lnTo>
                  <a:cubicBezTo>
                    <a:pt x="19336" y="1018051"/>
                    <a:pt x="12642" y="1015279"/>
                    <a:pt x="7707" y="1010344"/>
                  </a:cubicBezTo>
                  <a:cubicBezTo>
                    <a:pt x="2772" y="1005409"/>
                    <a:pt x="0" y="998716"/>
                    <a:pt x="0" y="991737"/>
                  </a:cubicBezTo>
                  <a:lnTo>
                    <a:pt x="0" y="26315"/>
                  </a:lnTo>
                  <a:cubicBezTo>
                    <a:pt x="0" y="19336"/>
                    <a:pt x="2772" y="12642"/>
                    <a:pt x="7707" y="7707"/>
                  </a:cubicBezTo>
                  <a:cubicBezTo>
                    <a:pt x="12642" y="2772"/>
                    <a:pt x="19336" y="0"/>
                    <a:pt x="26315" y="0"/>
                  </a:cubicBezTo>
                  <a:close/>
                </a:path>
              </a:pathLst>
            </a:custGeom>
            <a:solidFill>
              <a:srgbClr val="E8E8E8"/>
            </a:solidFill>
            <a:ln w="28575" cap="sq">
              <a:solidFill>
                <a:srgbClr val="B5AEA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441579" cy="1065676"/>
            </a:xfrm>
            <a:prstGeom prst="rect">
              <a:avLst/>
            </a:prstGeom>
          </p:spPr>
          <p:txBody>
            <a:bodyPr lIns="47984" tIns="47984" rIns="47984" bIns="47984" rtlCol="0" anchor="ctr"/>
            <a:lstStyle/>
            <a:p>
              <a:pPr algn="ctr">
                <a:lnSpc>
                  <a:spcPts val="33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981" y="10131470"/>
            <a:ext cx="13813930" cy="445262"/>
            <a:chOff x="0" y="0"/>
            <a:chExt cx="6048446" cy="1949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048446" cy="194959"/>
            </a:xfrm>
            <a:custGeom>
              <a:avLst/>
              <a:gdLst/>
              <a:ahLst/>
              <a:cxnLst/>
              <a:rect l="l" t="t" r="r" b="b"/>
              <a:pathLst>
                <a:path w="6048446" h="194959">
                  <a:moveTo>
                    <a:pt x="3363" y="0"/>
                  </a:moveTo>
                  <a:lnTo>
                    <a:pt x="6045083" y="0"/>
                  </a:lnTo>
                  <a:cubicBezTo>
                    <a:pt x="6045975" y="0"/>
                    <a:pt x="6046831" y="354"/>
                    <a:pt x="6047461" y="985"/>
                  </a:cubicBezTo>
                  <a:cubicBezTo>
                    <a:pt x="6048092" y="1616"/>
                    <a:pt x="6048446" y="2471"/>
                    <a:pt x="6048446" y="3363"/>
                  </a:cubicBezTo>
                  <a:lnTo>
                    <a:pt x="6048446" y="191596"/>
                  </a:lnTo>
                  <a:cubicBezTo>
                    <a:pt x="6048446" y="192488"/>
                    <a:pt x="6048092" y="193343"/>
                    <a:pt x="6047461" y="193974"/>
                  </a:cubicBezTo>
                  <a:cubicBezTo>
                    <a:pt x="6046831" y="194604"/>
                    <a:pt x="6045975" y="194959"/>
                    <a:pt x="6045083" y="194959"/>
                  </a:cubicBezTo>
                  <a:lnTo>
                    <a:pt x="3363" y="194959"/>
                  </a:lnTo>
                  <a:cubicBezTo>
                    <a:pt x="2471" y="194959"/>
                    <a:pt x="1616" y="194604"/>
                    <a:pt x="985" y="193974"/>
                  </a:cubicBezTo>
                  <a:cubicBezTo>
                    <a:pt x="354" y="193343"/>
                    <a:pt x="0" y="192488"/>
                    <a:pt x="0" y="191596"/>
                  </a:cubicBezTo>
                  <a:lnTo>
                    <a:pt x="0" y="3363"/>
                  </a:lnTo>
                  <a:cubicBezTo>
                    <a:pt x="0" y="2471"/>
                    <a:pt x="354" y="1616"/>
                    <a:pt x="985" y="985"/>
                  </a:cubicBezTo>
                  <a:cubicBezTo>
                    <a:pt x="1616" y="354"/>
                    <a:pt x="2471" y="0"/>
                    <a:pt x="3363" y="0"/>
                  </a:cubicBezTo>
                  <a:close/>
                </a:path>
              </a:pathLst>
            </a:custGeom>
            <a:solidFill>
              <a:srgbClr val="E8E8E8"/>
            </a:solidFill>
            <a:ln w="28575" cap="sq">
              <a:solidFill>
                <a:srgbClr val="B5AEA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048446" cy="242584"/>
            </a:xfrm>
            <a:prstGeom prst="rect">
              <a:avLst/>
            </a:prstGeom>
          </p:spPr>
          <p:txBody>
            <a:bodyPr lIns="47984" tIns="47984" rIns="47984" bIns="47984" rtlCol="0" anchor="ctr"/>
            <a:lstStyle/>
            <a:p>
              <a:pPr algn="ctr">
                <a:lnSpc>
                  <a:spcPts val="33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960062" y="9542541"/>
            <a:ext cx="1057242" cy="1072866"/>
          </a:xfrm>
          <a:custGeom>
            <a:avLst/>
            <a:gdLst/>
            <a:ahLst/>
            <a:cxnLst/>
            <a:rect l="l" t="t" r="r" b="b"/>
            <a:pathLst>
              <a:path w="1057242" h="1072866">
                <a:moveTo>
                  <a:pt x="0" y="0"/>
                </a:moveTo>
                <a:lnTo>
                  <a:pt x="1057241" y="0"/>
                </a:lnTo>
                <a:lnTo>
                  <a:pt x="1057241" y="1072866"/>
                </a:lnTo>
                <a:lnTo>
                  <a:pt x="0" y="107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0438355" y="1918278"/>
            <a:ext cx="4426161" cy="1598192"/>
          </a:xfrm>
          <a:custGeom>
            <a:avLst/>
            <a:gdLst/>
            <a:ahLst/>
            <a:cxnLst/>
            <a:rect l="l" t="t" r="r" b="b"/>
            <a:pathLst>
              <a:path w="4426161" h="1598192">
                <a:moveTo>
                  <a:pt x="0" y="0"/>
                </a:moveTo>
                <a:lnTo>
                  <a:pt x="4426161" y="0"/>
                </a:lnTo>
                <a:lnTo>
                  <a:pt x="4426161" y="1598191"/>
                </a:lnTo>
                <a:lnTo>
                  <a:pt x="0" y="15981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76" r="-1515" b="-3376"/>
            </a:stretch>
          </a:blipFill>
          <a:ln w="19050" cap="sq">
            <a:solidFill>
              <a:srgbClr val="1A2C8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3630724" y="1918278"/>
            <a:ext cx="6728613" cy="2820873"/>
            <a:chOff x="0" y="0"/>
            <a:chExt cx="1506060" cy="63139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06060" cy="631394"/>
            </a:xfrm>
            <a:custGeom>
              <a:avLst/>
              <a:gdLst/>
              <a:ahLst/>
              <a:cxnLst/>
              <a:rect l="l" t="t" r="r" b="b"/>
              <a:pathLst>
                <a:path w="1506060" h="631394">
                  <a:moveTo>
                    <a:pt x="17259" y="0"/>
                  </a:moveTo>
                  <a:lnTo>
                    <a:pt x="1488801" y="0"/>
                  </a:lnTo>
                  <a:cubicBezTo>
                    <a:pt x="1493378" y="0"/>
                    <a:pt x="1497768" y="1818"/>
                    <a:pt x="1501005" y="5055"/>
                  </a:cubicBezTo>
                  <a:cubicBezTo>
                    <a:pt x="1504241" y="8292"/>
                    <a:pt x="1506060" y="12682"/>
                    <a:pt x="1506060" y="17259"/>
                  </a:cubicBezTo>
                  <a:lnTo>
                    <a:pt x="1506060" y="614135"/>
                  </a:lnTo>
                  <a:cubicBezTo>
                    <a:pt x="1506060" y="623666"/>
                    <a:pt x="1498333" y="631394"/>
                    <a:pt x="1488801" y="631394"/>
                  </a:cubicBezTo>
                  <a:lnTo>
                    <a:pt x="17259" y="631394"/>
                  </a:lnTo>
                  <a:cubicBezTo>
                    <a:pt x="12682" y="631394"/>
                    <a:pt x="8292" y="629575"/>
                    <a:pt x="5055" y="626339"/>
                  </a:cubicBezTo>
                  <a:cubicBezTo>
                    <a:pt x="1818" y="623102"/>
                    <a:pt x="0" y="618712"/>
                    <a:pt x="0" y="614135"/>
                  </a:cubicBezTo>
                  <a:lnTo>
                    <a:pt x="0" y="17259"/>
                  </a:lnTo>
                  <a:cubicBezTo>
                    <a:pt x="0" y="12682"/>
                    <a:pt x="1818" y="8292"/>
                    <a:pt x="5055" y="5055"/>
                  </a:cubicBezTo>
                  <a:cubicBezTo>
                    <a:pt x="8292" y="1818"/>
                    <a:pt x="12682" y="0"/>
                    <a:pt x="17259" y="0"/>
                  </a:cubicBezTo>
                  <a:close/>
                </a:path>
              </a:pathLst>
            </a:custGeom>
            <a:solidFill>
              <a:srgbClr val="E8E8E8"/>
            </a:solidFill>
            <a:ln w="28575" cap="sq">
              <a:solidFill>
                <a:srgbClr val="B5AEA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506060" cy="679019"/>
            </a:xfrm>
            <a:prstGeom prst="rect">
              <a:avLst/>
            </a:prstGeom>
          </p:spPr>
          <p:txBody>
            <a:bodyPr lIns="57511" tIns="57511" rIns="57511" bIns="57511" rtlCol="0" anchor="ctr"/>
            <a:lstStyle/>
            <a:p>
              <a:pPr>
                <a:lnSpc>
                  <a:spcPts val="331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630724" y="4796301"/>
            <a:ext cx="6728613" cy="5237306"/>
            <a:chOff x="0" y="0"/>
            <a:chExt cx="1698534" cy="13220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98534" cy="1322077"/>
            </a:xfrm>
            <a:custGeom>
              <a:avLst/>
              <a:gdLst/>
              <a:ahLst/>
              <a:cxnLst/>
              <a:rect l="l" t="t" r="r" b="b"/>
              <a:pathLst>
                <a:path w="1698534" h="1322077">
                  <a:moveTo>
                    <a:pt x="24163" y="0"/>
                  </a:moveTo>
                  <a:lnTo>
                    <a:pt x="1674372" y="0"/>
                  </a:lnTo>
                  <a:cubicBezTo>
                    <a:pt x="1680780" y="0"/>
                    <a:pt x="1686926" y="2546"/>
                    <a:pt x="1691457" y="7077"/>
                  </a:cubicBezTo>
                  <a:cubicBezTo>
                    <a:pt x="1695988" y="11608"/>
                    <a:pt x="1698534" y="17754"/>
                    <a:pt x="1698534" y="24163"/>
                  </a:cubicBezTo>
                  <a:lnTo>
                    <a:pt x="1698534" y="1297914"/>
                  </a:lnTo>
                  <a:cubicBezTo>
                    <a:pt x="1698534" y="1311259"/>
                    <a:pt x="1687716" y="1322077"/>
                    <a:pt x="1674372" y="1322077"/>
                  </a:cubicBezTo>
                  <a:lnTo>
                    <a:pt x="24163" y="1322077"/>
                  </a:lnTo>
                  <a:cubicBezTo>
                    <a:pt x="17754" y="1322077"/>
                    <a:pt x="11608" y="1319531"/>
                    <a:pt x="7077" y="1315000"/>
                  </a:cubicBezTo>
                  <a:cubicBezTo>
                    <a:pt x="2546" y="1310468"/>
                    <a:pt x="0" y="1304322"/>
                    <a:pt x="0" y="1297914"/>
                  </a:cubicBezTo>
                  <a:lnTo>
                    <a:pt x="0" y="24163"/>
                  </a:lnTo>
                  <a:cubicBezTo>
                    <a:pt x="0" y="10818"/>
                    <a:pt x="10818" y="0"/>
                    <a:pt x="24163" y="0"/>
                  </a:cubicBezTo>
                  <a:close/>
                </a:path>
              </a:pathLst>
            </a:custGeom>
            <a:solidFill>
              <a:srgbClr val="E8E8E8"/>
            </a:solidFill>
            <a:ln w="28575" cap="rnd">
              <a:solidFill>
                <a:srgbClr val="B5AEA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698534" cy="1369702"/>
            </a:xfrm>
            <a:prstGeom prst="rect">
              <a:avLst/>
            </a:prstGeom>
          </p:spPr>
          <p:txBody>
            <a:bodyPr lIns="50994" tIns="50994" rIns="50994" bIns="50994" rtlCol="0" anchor="ctr"/>
            <a:lstStyle/>
            <a:p>
              <a:pPr algn="ctr">
                <a:lnSpc>
                  <a:spcPts val="331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7100305" y="7854697"/>
            <a:ext cx="3117158" cy="1322498"/>
          </a:xfrm>
          <a:custGeom>
            <a:avLst/>
            <a:gdLst/>
            <a:ahLst/>
            <a:cxnLst/>
            <a:rect l="l" t="t" r="r" b="b"/>
            <a:pathLst>
              <a:path w="3117158" h="1322498">
                <a:moveTo>
                  <a:pt x="0" y="0"/>
                </a:moveTo>
                <a:lnTo>
                  <a:pt x="3117158" y="0"/>
                </a:lnTo>
                <a:lnTo>
                  <a:pt x="3117158" y="1322498"/>
                </a:lnTo>
                <a:lnTo>
                  <a:pt x="0" y="1322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9633" b="-13765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3759231" y="7784517"/>
            <a:ext cx="3280457" cy="1462857"/>
          </a:xfrm>
          <a:custGeom>
            <a:avLst/>
            <a:gdLst/>
            <a:ahLst/>
            <a:cxnLst/>
            <a:rect l="l" t="t" r="r" b="b"/>
            <a:pathLst>
              <a:path w="3280457" h="1462857">
                <a:moveTo>
                  <a:pt x="0" y="0"/>
                </a:moveTo>
                <a:lnTo>
                  <a:pt x="3280457" y="0"/>
                </a:lnTo>
                <a:lnTo>
                  <a:pt x="3280457" y="1462857"/>
                </a:lnTo>
                <a:lnTo>
                  <a:pt x="0" y="14628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5840" b="-11574"/>
            </a:stretch>
          </a:blipFill>
          <a:ln w="19050" cap="sq">
            <a:solidFill>
              <a:srgbClr val="E8E8E8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3782605" y="5210438"/>
            <a:ext cx="2543252" cy="1730994"/>
          </a:xfrm>
          <a:custGeom>
            <a:avLst/>
            <a:gdLst/>
            <a:ahLst/>
            <a:cxnLst/>
            <a:rect l="l" t="t" r="r" b="b"/>
            <a:pathLst>
              <a:path w="2543252" h="1730994">
                <a:moveTo>
                  <a:pt x="0" y="0"/>
                </a:moveTo>
                <a:lnTo>
                  <a:pt x="2543253" y="0"/>
                </a:lnTo>
                <a:lnTo>
                  <a:pt x="2543253" y="1730994"/>
                </a:lnTo>
                <a:lnTo>
                  <a:pt x="0" y="17309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0502212" y="7074829"/>
            <a:ext cx="4403569" cy="2259183"/>
          </a:xfrm>
          <a:custGeom>
            <a:avLst/>
            <a:gdLst/>
            <a:ahLst/>
            <a:cxnLst/>
            <a:rect l="l" t="t" r="r" b="b"/>
            <a:pathLst>
              <a:path w="4403569" h="2259183">
                <a:moveTo>
                  <a:pt x="0" y="0"/>
                </a:moveTo>
                <a:lnTo>
                  <a:pt x="4403570" y="0"/>
                </a:lnTo>
                <a:lnTo>
                  <a:pt x="4403570" y="2259183"/>
                </a:lnTo>
                <a:lnTo>
                  <a:pt x="0" y="22591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3966" y="7826557"/>
            <a:ext cx="3469608" cy="1930937"/>
          </a:xfrm>
          <a:custGeom>
            <a:avLst/>
            <a:gdLst/>
            <a:ahLst/>
            <a:cxnLst/>
            <a:rect l="l" t="t" r="r" b="b"/>
            <a:pathLst>
              <a:path w="3469608" h="1930937">
                <a:moveTo>
                  <a:pt x="0" y="0"/>
                </a:moveTo>
                <a:lnTo>
                  <a:pt x="3469608" y="0"/>
                </a:lnTo>
                <a:lnTo>
                  <a:pt x="3469608" y="1930938"/>
                </a:lnTo>
                <a:lnTo>
                  <a:pt x="0" y="1930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3828" b="-13828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3752501" y="2224938"/>
            <a:ext cx="2826259" cy="2174906"/>
            <a:chOff x="0" y="0"/>
            <a:chExt cx="3768345" cy="289987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768345" cy="2166798"/>
            </a:xfrm>
            <a:custGeom>
              <a:avLst/>
              <a:gdLst/>
              <a:ahLst/>
              <a:cxnLst/>
              <a:rect l="l" t="t" r="r" b="b"/>
              <a:pathLst>
                <a:path w="3768345" h="2166798">
                  <a:moveTo>
                    <a:pt x="0" y="0"/>
                  </a:moveTo>
                  <a:lnTo>
                    <a:pt x="3768345" y="0"/>
                  </a:lnTo>
                  <a:lnTo>
                    <a:pt x="3768345" y="2166798"/>
                  </a:lnTo>
                  <a:lnTo>
                    <a:pt x="0" y="2166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1926385"/>
              <a:ext cx="3768345" cy="973489"/>
            </a:xfrm>
            <a:custGeom>
              <a:avLst/>
              <a:gdLst/>
              <a:ahLst/>
              <a:cxnLst/>
              <a:rect l="l" t="t" r="r" b="b"/>
              <a:pathLst>
                <a:path w="3768345" h="973489">
                  <a:moveTo>
                    <a:pt x="0" y="0"/>
                  </a:moveTo>
                  <a:lnTo>
                    <a:pt x="3768345" y="0"/>
                  </a:lnTo>
                  <a:lnTo>
                    <a:pt x="3768345" y="973489"/>
                  </a:lnTo>
                  <a:lnTo>
                    <a:pt x="0" y="973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555198" y="9814645"/>
            <a:ext cx="3312466" cy="16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99"/>
              </a:lnSpc>
              <a:spcBef>
                <a:spcPct val="0"/>
              </a:spcBef>
            </a:pPr>
            <a:r>
              <a:rPr lang="en-US" sz="999" dirty="0">
                <a:solidFill>
                  <a:srgbClr val="000000"/>
                </a:solidFill>
                <a:latin typeface="Canva Sans Bold Italics"/>
              </a:rPr>
              <a:t>Visit our Project Website: </a:t>
            </a:r>
            <a:r>
              <a:rPr lang="en-US" sz="999" dirty="0">
                <a:solidFill>
                  <a:srgbClr val="FF0000"/>
                </a:solidFill>
                <a:latin typeface="Canva Sans Bold Italics"/>
              </a:rPr>
              <a:t>Stemin3D.net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-561329" y="165100"/>
            <a:ext cx="1269148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6"/>
              </a:lnSpc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3D Astronomy Simulations for Learning: </a:t>
            </a:r>
          </a:p>
          <a:p>
            <a:pPr algn="ctr">
              <a:lnSpc>
                <a:spcPts val="4486"/>
              </a:lnSpc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Simulating Solar and Lunar Eclipses 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8376" y="1360249"/>
            <a:ext cx="111449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Ridwan Haque (</a:t>
            </a:r>
            <a:r>
              <a:rPr lang="en-US" sz="1200" u="sng" dirty="0">
                <a:solidFill>
                  <a:srgbClr val="387EB8"/>
                </a:solidFill>
                <a:latin typeface="Canva Sans"/>
                <a:hlinkClick r:id="rId13" tooltip="mailto:rsh28496@uga.edu"/>
              </a:rPr>
              <a:t>rsh28496@uga.edu</a:t>
            </a:r>
            <a:r>
              <a:rPr lang="en-US" sz="1200" u="sng" dirty="0">
                <a:solidFill>
                  <a:srgbClr val="387EB8"/>
                </a:solidFill>
                <a:latin typeface="Canva Sans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Canva Sans"/>
              </a:rPr>
              <a:t>, Emre Aliya</a:t>
            </a:r>
            <a:r>
              <a:rPr lang="en-US" sz="1200" dirty="0">
                <a:solidFill>
                  <a:srgbClr val="387EB8"/>
                </a:solidFill>
                <a:latin typeface="Canva Sans"/>
              </a:rPr>
              <a:t> (</a:t>
            </a:r>
            <a:r>
              <a:rPr lang="en-US" sz="1200" u="sng" dirty="0">
                <a:solidFill>
                  <a:srgbClr val="387EB8"/>
                </a:solidFill>
                <a:latin typeface="Canva Sans"/>
                <a:hlinkClick r:id="rId14" tooltip="mailto:ealiya2018@gmail.com"/>
              </a:rPr>
              <a:t>ealiya2018@gmail.com</a:t>
            </a:r>
            <a:r>
              <a:rPr lang="en-US" sz="1200" u="sng" dirty="0">
                <a:solidFill>
                  <a:srgbClr val="387EB8"/>
                </a:solidFill>
                <a:latin typeface="Canva Sans"/>
              </a:rPr>
              <a:t>)</a:t>
            </a:r>
          </a:p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Faculty Mentors: </a:t>
            </a:r>
            <a:r>
              <a:rPr lang="en-US" sz="1200" dirty="0" err="1">
                <a:solidFill>
                  <a:srgbClr val="000000"/>
                </a:solidFill>
                <a:latin typeface="Canva Sans"/>
              </a:rPr>
              <a:t>Inseok</a:t>
            </a:r>
            <a:r>
              <a:rPr lang="en-US" sz="1200" dirty="0">
                <a:solidFill>
                  <a:srgbClr val="000000"/>
                </a:solidFill>
                <a:latin typeface="Canva Sans"/>
              </a:rPr>
              <a:t> Song</a:t>
            </a:r>
            <a:r>
              <a:rPr lang="en-US" sz="1200" u="sng" dirty="0">
                <a:solidFill>
                  <a:srgbClr val="387EB8"/>
                </a:solidFill>
                <a:latin typeface="Canva Sans"/>
              </a:rPr>
              <a:t> (</a:t>
            </a:r>
            <a:r>
              <a:rPr lang="en-US" sz="1200" u="sng" dirty="0">
                <a:solidFill>
                  <a:srgbClr val="387EB8"/>
                </a:solidFill>
                <a:latin typeface="Canva Sans"/>
                <a:hlinkClick r:id="rId15" tooltip="mailto:Song@uga.edu"/>
              </a:rPr>
              <a:t>Song@uga.edu</a:t>
            </a:r>
            <a:r>
              <a:rPr lang="en-US" sz="1200" u="sng" dirty="0">
                <a:solidFill>
                  <a:srgbClr val="387EB8"/>
                </a:solidFill>
                <a:latin typeface="Canva Sans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Canva Sans"/>
              </a:rPr>
              <a:t>, Nandana Weliweriya (</a:t>
            </a:r>
            <a:r>
              <a:rPr lang="en-US" sz="1200" u="sng" dirty="0">
                <a:solidFill>
                  <a:srgbClr val="387EB8"/>
                </a:solidFill>
                <a:latin typeface="Canva Sans"/>
                <a:hlinkClick r:id="rId16" tooltip="mailto:Nandanaw@uga.edu"/>
              </a:rPr>
              <a:t>Nandanaw@uga.edu</a:t>
            </a:r>
            <a:r>
              <a:rPr lang="en-US" sz="1200" dirty="0">
                <a:solidFill>
                  <a:srgbClr val="000000"/>
                </a:solidFill>
                <a:latin typeface="Canva Sans"/>
              </a:rPr>
              <a:t>)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9092" y="2271094"/>
            <a:ext cx="3241132" cy="304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latin typeface="Canva Sans"/>
              </a:rPr>
              <a:t>Teaching astronomy is challenging due to limitations in technology and outdoor observing sessions.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latin typeface="Canva Sans"/>
              </a:rPr>
              <a:t>We aim to develop 3-D immersive simulations with specific modules to enhance student understanding of astronomical concepts to solve this problem.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latin typeface="Canva Sans"/>
              </a:rPr>
              <a:t>The simulation aims to blend precision and aesthetic appeal in capturing a 3D visualization of a virtual night sky and solar/lunar eclipses.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latin typeface="Canva Sans"/>
              </a:rPr>
              <a:t>We aim to offer these simulations and activities as open-access resources, making them freely available to all students and researchers, irrespective of their institution.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4391" y="1937494"/>
            <a:ext cx="130519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141223"/>
                </a:solidFill>
                <a:latin typeface="Canva Sans Bold"/>
              </a:rPr>
              <a:t>Motivation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17416" y="5739076"/>
            <a:ext cx="200448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141223"/>
                </a:solidFill>
                <a:latin typeface="Canva Sans Bold"/>
              </a:rPr>
              <a:t>Current Limitations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135886" y="3932436"/>
            <a:ext cx="307907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141223"/>
                </a:solidFill>
                <a:latin typeface="Canva Sans Bold"/>
              </a:rPr>
              <a:t>Project Development Roadmap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99092" y="6101790"/>
            <a:ext cx="3241132" cy="1424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Weather conditions, light pollution, and physical obstructions can disrupt outdoor observing sessions.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Current astronomy courses are limited to the viewing conditions on campus, which restricts the range of observing conditions that can be demonstrated.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630800" y="4256286"/>
            <a:ext cx="4095975" cy="268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Canva Sans Bold"/>
              </a:rPr>
              <a:t>PHASE I:</a:t>
            </a:r>
            <a:r>
              <a:rPr lang="en-US" sz="999" dirty="0">
                <a:solidFill>
                  <a:srgbClr val="000000"/>
                </a:solidFill>
                <a:latin typeface="Canva Sans"/>
              </a:rPr>
              <a:t> Utilize NASA’s VTAD and Statistics to build a precise 3D model of the Earth-Moon-Sun system</a:t>
            </a:r>
          </a:p>
          <a:p>
            <a:pPr>
              <a:lnSpc>
                <a:spcPts val="1399"/>
              </a:lnSpc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Canva Sans Bold"/>
              </a:rPr>
              <a:t>PHASE II: </a:t>
            </a:r>
            <a:r>
              <a:rPr lang="en-US" sz="999" dirty="0">
                <a:solidFill>
                  <a:srgbClr val="000000"/>
                </a:solidFill>
                <a:latin typeface="Canva Sans"/>
              </a:rPr>
              <a:t>Integrate a timeline control for celestial positioning and a viewing camera into the space simulation</a:t>
            </a:r>
          </a:p>
          <a:p>
            <a:pPr>
              <a:lnSpc>
                <a:spcPts val="1399"/>
              </a:lnSpc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Canva Sans Bold"/>
              </a:rPr>
              <a:t>PHASE III: </a:t>
            </a:r>
            <a:r>
              <a:rPr lang="en-US" sz="999" dirty="0">
                <a:solidFill>
                  <a:srgbClr val="000000"/>
                </a:solidFill>
                <a:latin typeface="Canva Sans"/>
              </a:rPr>
              <a:t>Integrate a geolocation feature allowing users to select their viewing location on Earth using latitude and longitude coordinates</a:t>
            </a:r>
          </a:p>
          <a:p>
            <a:pPr>
              <a:lnSpc>
                <a:spcPts val="1399"/>
              </a:lnSpc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Canva Sans Bold"/>
              </a:rPr>
              <a:t>PHASE IV:</a:t>
            </a:r>
            <a:r>
              <a:rPr lang="en-US" sz="999" dirty="0">
                <a:solidFill>
                  <a:srgbClr val="000000"/>
                </a:solidFill>
                <a:latin typeface="Canva Sans"/>
              </a:rPr>
              <a:t> Develop a Python-based GUI for celestial body manipulation with multi-user support</a:t>
            </a:r>
          </a:p>
          <a:p>
            <a:pPr>
              <a:lnSpc>
                <a:spcPts val="1399"/>
              </a:lnSpc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1399"/>
              </a:lnSpc>
              <a:spcBef>
                <a:spcPct val="0"/>
              </a:spcBef>
            </a:pPr>
            <a:r>
              <a:rPr lang="en-US" sz="999" dirty="0">
                <a:solidFill>
                  <a:srgbClr val="000000"/>
                </a:solidFill>
                <a:latin typeface="Canva Sans Bold"/>
              </a:rPr>
              <a:t>PHASE V: </a:t>
            </a:r>
            <a:r>
              <a:rPr lang="en-US" sz="999" dirty="0">
                <a:solidFill>
                  <a:srgbClr val="000000"/>
                </a:solidFill>
                <a:latin typeface="Canva Sans"/>
              </a:rPr>
              <a:t>Simulate the Earth’s elliptic orbit and engineer the simulation to be accurate with real life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8376" y="10172161"/>
            <a:ext cx="13646302" cy="34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9"/>
              </a:lnSpc>
            </a:pPr>
            <a:r>
              <a:rPr lang="en-US" sz="1007">
                <a:solidFill>
                  <a:srgbClr val="141223"/>
                </a:solidFill>
                <a:latin typeface="Canva Sans Bold"/>
              </a:rPr>
              <a:t>References: </a:t>
            </a:r>
            <a:r>
              <a:rPr lang="en-US" sz="1007">
                <a:solidFill>
                  <a:srgbClr val="141223"/>
                </a:solidFill>
                <a:latin typeface="Canva Sans"/>
              </a:rPr>
              <a:t>NASA Data </a:t>
            </a:r>
            <a:r>
              <a:rPr lang="en-US" sz="1007" u="sng">
                <a:solidFill>
                  <a:srgbClr val="387EB8"/>
                </a:solidFill>
                <a:latin typeface="Canva Sans Bold"/>
                <a:hlinkClick r:id="rId17" tooltip="https://www.nasa.gov/wp-content/uploads/2015/01/yoss_act1.pdf"/>
              </a:rPr>
              <a:t>https://www.nasa.gov/wp-content/uploads/2015/01/yoss_act1.pdf</a:t>
            </a:r>
            <a:r>
              <a:rPr lang="en-US" sz="1007">
                <a:solidFill>
                  <a:srgbClr val="141223"/>
                </a:solidFill>
                <a:latin typeface="Canva Sans Bold"/>
              </a:rPr>
              <a:t> , </a:t>
            </a:r>
            <a:r>
              <a:rPr lang="en-US" sz="1007" u="sng">
                <a:solidFill>
                  <a:srgbClr val="387EB8"/>
                </a:solidFill>
                <a:latin typeface="Canva Sans Bold"/>
                <a:hlinkClick r:id="rId18" tooltip="https://www.jpl.nasa.gov/edu/pdfs/scaless_reference.pdf"/>
              </a:rPr>
              <a:t>https://www.jpl.nasa.gov/edu/pdfs/scaless_reference.pdf</a:t>
            </a:r>
            <a:r>
              <a:rPr lang="en-US" sz="1007">
                <a:solidFill>
                  <a:srgbClr val="141223"/>
                </a:solidFill>
                <a:latin typeface="Canva Sans Bold"/>
              </a:rPr>
              <a:t> , </a:t>
            </a:r>
            <a:r>
              <a:rPr lang="en-US" sz="1007" u="sng">
                <a:solidFill>
                  <a:srgbClr val="387EB8"/>
                </a:solidFill>
                <a:latin typeface="Canva Sans Bold"/>
                <a:hlinkClick r:id="rId19" tooltip="https://www.jpl.nasa.gov/edu/learn/video/solar-system-size-and-distance/"/>
              </a:rPr>
              <a:t>https://www.jpl.nasa.gov/edu/learn/video/solar-system-size-and-distance/</a:t>
            </a:r>
            <a:r>
              <a:rPr lang="en-US" sz="1007">
                <a:solidFill>
                  <a:srgbClr val="387EB8"/>
                </a:solidFill>
                <a:latin typeface="Canva Sans Bold"/>
              </a:rPr>
              <a:t> </a:t>
            </a:r>
            <a:r>
              <a:rPr lang="en-US" sz="1007">
                <a:solidFill>
                  <a:srgbClr val="141223"/>
                </a:solidFill>
                <a:latin typeface="Canva Sans Bold"/>
              </a:rPr>
              <a:t>, </a:t>
            </a:r>
            <a:r>
              <a:rPr lang="en-US" sz="1007">
                <a:solidFill>
                  <a:srgbClr val="141223"/>
                </a:solidFill>
                <a:latin typeface="Canva Sans"/>
              </a:rPr>
              <a:t>NASA Scientific Visualization Studio </a:t>
            </a:r>
            <a:r>
              <a:rPr lang="en-US" sz="1007" u="sng">
                <a:solidFill>
                  <a:srgbClr val="387EB8"/>
                </a:solidFill>
                <a:latin typeface="Canva Sans Bold"/>
                <a:hlinkClick r:id="rId20" tooltip="https://svs.gsfc.nasa.gov/4851/"/>
              </a:rPr>
              <a:t>https://svs.gsfc.nasa.gov/4851/</a:t>
            </a:r>
            <a:r>
              <a:rPr lang="en-US" sz="1007">
                <a:solidFill>
                  <a:srgbClr val="141223"/>
                </a:solidFill>
                <a:latin typeface="Canva Sans Bold"/>
              </a:rPr>
              <a:t> ,  </a:t>
            </a:r>
            <a:r>
              <a:rPr lang="en-US" sz="1007">
                <a:solidFill>
                  <a:srgbClr val="141223"/>
                </a:solidFill>
                <a:latin typeface="Canva Sans"/>
              </a:rPr>
              <a:t>NASA VTAD </a:t>
            </a:r>
            <a:r>
              <a:rPr lang="en-US" sz="1007" u="sng">
                <a:solidFill>
                  <a:srgbClr val="387EB8"/>
                </a:solidFill>
                <a:latin typeface="Canva Sans Bold"/>
                <a:hlinkClick r:id="rId21" tooltip="https://science.nasa.gov/solar-system/resources/"/>
              </a:rPr>
              <a:t>https://science.nasa.gov/solar-system/resources/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582193" y="2271094"/>
            <a:ext cx="3720712" cy="2142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Utilizing NASA’s resources and measurements, an accurate scaled model of the Earth-Moon-Sun system has been constructed.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Each number on the Simulation Timeline bar below represents one full earth day.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The simulation timeline range can be manipulated by the user.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The user can select any desired time for a lunar viewing session.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496245" y="1925978"/>
            <a:ext cx="50456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anva Sans Bold"/>
              </a:rPr>
              <a:t>Earth-Moon-Sun System &amp; Timeline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410142" y="5245655"/>
            <a:ext cx="3807322" cy="2142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The camera function allows researchers the ability to view the night sky at a certain time and location on Earth.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The Earth model includes an interactive camera element which is a viewing camera that co-moves with Earth.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The feature allows users to virtually position a camera anywhere across the globe’s terrain.</a:t>
            </a:r>
          </a:p>
          <a:p>
            <a:pPr marL="171450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  <a:p>
            <a:pPr marL="279399" lvl="1" indent="-171450">
              <a:lnSpc>
                <a:spcPts val="1399"/>
              </a:lnSpc>
              <a:buFont typeface="Wingdings" panose="05000000000000000000" pitchFamily="2" charset="2"/>
              <a:buChar char="q"/>
            </a:pPr>
            <a:r>
              <a:rPr lang="en-US" sz="999" dirty="0">
                <a:solidFill>
                  <a:srgbClr val="000000"/>
                </a:solidFill>
                <a:latin typeface="Canva Sans"/>
              </a:rPr>
              <a:t>This provides users with a unique perspective to observe and track the moon’s phases and positions.</a:t>
            </a:r>
          </a:p>
          <a:p>
            <a:pPr>
              <a:lnSpc>
                <a:spcPts val="1399"/>
              </a:lnSpc>
            </a:pPr>
            <a:endParaRPr lang="en-US" sz="9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216954" y="4815783"/>
            <a:ext cx="360427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Canva Sans Bold"/>
              </a:rPr>
              <a:t>Geo-Positioned Lunar Observation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782605" y="4418894"/>
            <a:ext cx="2988225" cy="134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nva Sans Bold Italics"/>
              </a:rPr>
              <a:t>Figure 2 : Timeline bar in Blender version 4.0.2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782605" y="6979532"/>
            <a:ext cx="2543252" cy="26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nva Sans Bold Italics"/>
              </a:rPr>
              <a:t>Figure 3: NASA VTAD Earth Model inside Blender. Model follows an elliptical orbit around the Sun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759231" y="9247620"/>
            <a:ext cx="3127773" cy="405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nva Sans Bold Italics"/>
              </a:rPr>
              <a:t>Figure 4: Virtual night sky perspective generated from the camera position in figure 3.  First quarter phase of the moon is visualized.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100305" y="9218397"/>
            <a:ext cx="3025402" cy="26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nva Sans Bold Italics"/>
              </a:rPr>
              <a:t>Figure 5: Virtual night sky depicts NASA’s 2020 Deep Star Map utilized from NASA Scientific Visualization Studio.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445062" y="3573619"/>
            <a:ext cx="4460719" cy="26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nva Sans Bold Italics"/>
              </a:rPr>
              <a:t>Figure 6: Image rendered in EEVEE Render Engine in Blender version 4.0.2 of accurate scaled Earth-Moon-Sun System.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502212" y="9343706"/>
            <a:ext cx="4379757" cy="26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nva Sans Bold Italics"/>
              </a:rPr>
              <a:t>Figure 7:  Screenshot of user interface from Blender 4.0.2. The viewport contains the current status of the Earth-Moon-Sun System simulation.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3966" y="9814645"/>
            <a:ext cx="3469608" cy="134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nva Sans Bold Italics"/>
              </a:rPr>
              <a:t>Figure 1: Replicating realism of Earth’s atmosphere, tilt, and shadows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41BC47F6011746900CE333E9A8785F" ma:contentTypeVersion="12" ma:contentTypeDescription="Create a new document." ma:contentTypeScope="" ma:versionID="bd26f33d082f0052df5116751ed34584">
  <xsd:schema xmlns:xsd="http://www.w3.org/2001/XMLSchema" xmlns:xs="http://www.w3.org/2001/XMLSchema" xmlns:p="http://schemas.microsoft.com/office/2006/metadata/properties" xmlns:ns3="95e29e26-07af-489d-be01-3054b1b05236" xmlns:ns4="eb41bc6e-e08b-4111-b005-53d41e9fa065" targetNamespace="http://schemas.microsoft.com/office/2006/metadata/properties" ma:root="true" ma:fieldsID="9168923d2bf8f7f8e77d4d29a0f7f2e8" ns3:_="" ns4:_="">
    <xsd:import namespace="95e29e26-07af-489d-be01-3054b1b05236"/>
    <xsd:import namespace="eb41bc6e-e08b-4111-b005-53d41e9fa0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29e26-07af-489d-be01-3054b1b0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1bc6e-e08b-4111-b005-53d41e9fa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5e29e26-07af-489d-be01-3054b1b052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CE0DC-AADF-4951-B897-4CAA45C9F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29e26-07af-489d-be01-3054b1b05236"/>
    <ds:schemaRef ds:uri="eb41bc6e-e08b-4111-b005-53d41e9fa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EEA473-EF24-4F53-A680-6C5D186A17AB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b41bc6e-e08b-4111-b005-53d41e9fa065"/>
    <ds:schemaRef ds:uri="95e29e26-07af-489d-be01-3054b1b0523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A4EC043-340C-4951-8342-58EE370D01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634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Canva Sans</vt:lpstr>
      <vt:lpstr>Calibri</vt:lpstr>
      <vt:lpstr>Arial</vt:lpstr>
      <vt:lpstr>Canva Sans Bold</vt:lpstr>
      <vt:lpstr>Canva Sans Bold Italics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CURO POSTER</dc:title>
  <dc:creator>LibraryUser</dc:creator>
  <cp:lastModifiedBy>Ridwan Haque</cp:lastModifiedBy>
  <cp:revision>8</cp:revision>
  <dcterms:created xsi:type="dcterms:W3CDTF">2006-08-16T00:00:00Z</dcterms:created>
  <dcterms:modified xsi:type="dcterms:W3CDTF">2024-03-25T19:47:03Z</dcterms:modified>
  <dc:identifier>DAGAYvo_Pn0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0x0101007E41BC47F6011746900CE333E9A8785F</vt:lpwstr>
  </property>
</Properties>
</file>